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6" r:id="rId26"/>
    <p:sldId id="282" r:id="rId27"/>
    <p:sldId id="283" r:id="rId28"/>
    <p:sldId id="287" r:id="rId29"/>
    <p:sldId id="288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157192"/>
            <a:ext cx="5120640" cy="1581150"/>
          </a:xfrm>
        </p:spPr>
        <p:txBody>
          <a:bodyPr/>
          <a:lstStyle/>
          <a:p>
            <a:r>
              <a:rPr lang="ru-RU" dirty="0" smtClean="0"/>
              <a:t>Учитель географии и английского языка Панфилова А.С. </a:t>
            </a:r>
          </a:p>
          <a:p>
            <a:r>
              <a:rPr lang="ru-RU" dirty="0" smtClean="0"/>
              <a:t>МОУ СОШ № 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852936"/>
            <a:ext cx="5120640" cy="2304288"/>
          </a:xfrm>
        </p:spPr>
        <p:txBody>
          <a:bodyPr/>
          <a:lstStyle/>
          <a:p>
            <a:r>
              <a:rPr lang="ru-RU" dirty="0" smtClean="0"/>
              <a:t>Электронная презентация опыта работы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3697742" cy="291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1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664" y="0"/>
            <a:ext cx="7922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применения опыта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Первым шагом на пути превращения наших детей в компетентных пользователей современными информационными и коммуникационным </a:t>
            </a:r>
            <a:r>
              <a:rPr lang="ru-RU" dirty="0" smtClean="0"/>
              <a:t>технологиями </a:t>
            </a:r>
            <a:r>
              <a:rPr lang="ru-RU" dirty="0"/>
              <a:t>является описание комплекса базовых умений, которыми им предстоит овладеть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01" y="2377278"/>
            <a:ext cx="5688632" cy="430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3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09615"/>
              </p:ext>
            </p:extLst>
          </p:nvPr>
        </p:nvGraphicFramePr>
        <p:xfrm>
          <a:off x="35496" y="332656"/>
          <a:ext cx="9108504" cy="652534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34883"/>
                <a:gridCol w="7173621"/>
              </a:tblGrid>
              <a:tr h="385977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Определение</a:t>
                      </a:r>
                    </a:p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(идентификация)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точно интерпретировать вопрос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Умение детализировать вопрос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Нахождение в тексте информации, заданной в явном или в неявном виде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Идентификация терминов, понятий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Обоснование сделанного запроса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5977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Доступ</a:t>
                      </a:r>
                    </a:p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(поиск)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 терминов поиска с учетом уровня детализации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Соответствие результата поиска запрашиваемым терминам (способ оценки)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Формирование стратегии поиска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Качество синтаксиса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   Управление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схемы классификации для структурирования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Использование предложенных схем классификации для структурирования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   Интеграция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сравнивать и сопоставлять информацию из нескольких источников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исключать несоответствующую и несущественную информацию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сжато и логически грамотно изложить обобщенную информацию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  Оценка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Выработка критериев для отбора информации в соответствии с потребностью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 ресурсов согласно выработанным или указанным критериям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остановить поиск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5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  Создание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вырабатывать рекомендации по решению конкретной проблемы на основании полученной информации, в том числе противоречивой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сделать вывод о нацеленности имеющейся информации на решение конкретной проблемы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2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обосновать свои выводы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сбалансировано осветить вопрос при наличии противоречивой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Структурирование созданной информации с целью повышения убедительности выводов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5977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Сообщение</a:t>
                      </a:r>
                    </a:p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(передача)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адаптировать информацию для конкретной аудитории (путем выбора соответствующих средств, языка и зрительного ряда)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грамотно цитировать источники (по делу и с соблюдением авторских прав)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в случае необходимости конфиденциальности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5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воздерживаться от использования провокационных высказываний по отношению к культуре, расе, этнической принадлежности или полу.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5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Знание всех требований (правил общения), относящихся</a:t>
                      </a:r>
                    </a:p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стилю конкретного общения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10401" y="0"/>
            <a:ext cx="6026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Таблица 1. Содержание ИКТ-компетентности учащегося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17" y="260648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организации и осуществлении учебно-познавательной деятельности, стимулировании и мотивации, контроле и самоконтроле в своей практике использую как </a:t>
            </a:r>
            <a:r>
              <a:rPr lang="ru-RU" b="1" u="sng" dirty="0"/>
              <a:t>традиционные</a:t>
            </a:r>
            <a:r>
              <a:rPr lang="ru-RU" dirty="0"/>
              <a:t>, так и </a:t>
            </a:r>
            <a:r>
              <a:rPr lang="ru-RU" b="1" u="sng" dirty="0"/>
              <a:t>нетрадиционные подходы </a:t>
            </a:r>
            <a:r>
              <a:rPr lang="ru-RU" dirty="0"/>
              <a:t>в преподавании географии, активно использую </a:t>
            </a:r>
            <a:r>
              <a:rPr lang="ru-RU" i="1" dirty="0"/>
              <a:t>новые информационные технологии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Выделяю </a:t>
            </a:r>
            <a:r>
              <a:rPr lang="ru-RU" dirty="0"/>
              <a:t>три основные формы работы с ИКТ на уроках географии.</a:t>
            </a:r>
          </a:p>
          <a:p>
            <a:r>
              <a:rPr lang="ru-RU" dirty="0">
                <a:solidFill>
                  <a:srgbClr val="FF0000"/>
                </a:solidFill>
              </a:rPr>
              <a:t>Во-первых,</a:t>
            </a:r>
            <a:r>
              <a:rPr lang="ru-RU" dirty="0"/>
              <a:t> это их непосредственное применение в учебном процессе. </a:t>
            </a:r>
            <a:endParaRPr lang="ru-RU" dirty="0" smtClean="0"/>
          </a:p>
          <a:p>
            <a:r>
              <a:rPr lang="ru-RU" dirty="0" smtClean="0"/>
              <a:t>Компьютер </a:t>
            </a:r>
            <a:r>
              <a:rPr lang="ru-RU" dirty="0"/>
              <a:t>позволяет накапливать и сохранять дидактическую базу, решать проблему наглядности.</a:t>
            </a:r>
          </a:p>
          <a:p>
            <a:r>
              <a:rPr lang="ru-RU" dirty="0"/>
              <a:t>Если раньше стояла проблема обеспечения учебного процесса географическими картами, то, например, с использованием интерактивной доски  и комплекта интерактивных ресурсов стало возможным карту, по мере необходимости, вывести на экран и использовать в учебном процессе. Особенно это касается курса экономической географии, где данные об экономическом состоянии стран мира меняются постоянно. Каждый год происходят изменения, а данные о них появляются в печатных изданиях с опозданием, поэтому приходится обращаться к более мобильным источникам, в том числе к Интернет. Собирая нужные документы (фотографии, статьи, рисунки) по конкретным темам в папки, я использую их для составления компьютерных сценариев уроков, для контроля знаний учащихся, подготовки к ЕГЭ, выполненных в программе для создания презентаций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Point</a:t>
            </a:r>
            <a:r>
              <a:rPr lang="ru-RU" dirty="0"/>
              <a:t>. Презентации с помощью данной программы, при необходимости можно изменять и дополнять. Приведу пример использования программы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Point</a:t>
            </a:r>
            <a:r>
              <a:rPr lang="ru-RU" dirty="0"/>
              <a:t> на уроке  </a:t>
            </a:r>
            <a:r>
              <a:rPr lang="ru-RU" dirty="0" smtClean="0"/>
              <a:t>«Вулканы, горячие источники, гейзеры».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1" y="384428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Презентации позволяют представить информацию </a:t>
            </a:r>
            <a:r>
              <a:rPr lang="ru-RU" dirty="0" smtClean="0"/>
              <a:t>в виде </a:t>
            </a:r>
            <a:r>
              <a:rPr lang="ru-RU" b="1" u="sng" dirty="0"/>
              <a:t>текстового, графического изображения, мультимедийных звуков и видеоэффектов.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 smtClean="0"/>
              <a:t>Программа </a:t>
            </a:r>
            <a:r>
              <a:rPr lang="ru-RU" dirty="0"/>
              <a:t>позволяет не  повторять заданные вопросы учащимся, они выделены на слайдах, что экономит время урока. Кроме этого, она помогает слабым учащимся увидеть ответ на экране, прочитать, записать, а это психологически облегчает процесс усвоения.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это сопровождается, по возможности, фотографиями, что позволяет получить представление о конкретных городах. Да и сам процесс работы на уроке ускоряется, учащиеся быстрее ориентируются в тексте, с интересом ищут ответы, анализируют, высказывают свое мнение.</a:t>
            </a:r>
          </a:p>
          <a:p>
            <a:r>
              <a:rPr lang="ru-RU" dirty="0"/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4032448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4410134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7" y="116631"/>
            <a:ext cx="3955977" cy="34372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590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6" y="4885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Несомненным прогрессом педагогической практики географического образования признано внедрение в учебный процесс </a:t>
            </a:r>
            <a:r>
              <a:rPr lang="ru-RU" b="1" dirty="0">
                <a:solidFill>
                  <a:srgbClr val="FF0000"/>
                </a:solidFill>
              </a:rPr>
              <a:t>мультимедийных электронных учебников.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Мультимедийные </a:t>
            </a:r>
            <a:r>
              <a:rPr lang="ru-RU" dirty="0"/>
              <a:t>учебники для 6-10 классов позволяют существенно экономить время, как на уроке, так и во время подготовки к нему</a:t>
            </a:r>
            <a:r>
              <a:rPr lang="ru-RU" dirty="0" smtClean="0"/>
              <a:t>. Диски </a:t>
            </a:r>
            <a:r>
              <a:rPr lang="ru-RU" dirty="0"/>
              <a:t>содержат большое количество информации по предмету, делая процесс обучения еще более эффективным. Компьютерные образовательные программы содержат в себе различные видеосюжеты, фотографии, биографии исторических личностей, словарные статьи, иллюстрации.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в электронных учебниках заложены видеофильмы с самыми яркими и необходимыми сюжетами, которые идут всего 2 – 3 минуты, но отражают суть процесса или явления (например, извержение вулкана). Использование диктора тоже дает возможность разнообразить урок и включить в деятельность слуховую память учащихся. В своей педагогической деятельности я  использую и </a:t>
            </a:r>
            <a:r>
              <a:rPr lang="ru-RU" i="1" dirty="0"/>
              <a:t>демонстрирую  </a:t>
            </a:r>
            <a:r>
              <a:rPr lang="ru-RU" dirty="0"/>
              <a:t>электронные (цифровые) пособия по географии в Интернете. </a:t>
            </a:r>
          </a:p>
          <a:p>
            <a:r>
              <a:rPr lang="ru-RU" dirty="0" smtClean="0"/>
              <a:t>Но </a:t>
            </a:r>
            <a:r>
              <a:rPr lang="ru-RU" dirty="0"/>
              <a:t>помимо готовых электронных образовательных ресурсов мной создана и собрана достаточно большая </a:t>
            </a:r>
            <a:r>
              <a:rPr lang="ru-RU" b="1" u="sng" dirty="0"/>
              <a:t>собственная коллекция-копилка </a:t>
            </a:r>
            <a:r>
              <a:rPr lang="ru-RU" dirty="0"/>
              <a:t>по различным темам и разделам школьной программы.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1" y="764704"/>
            <a:ext cx="1550617" cy="191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64704"/>
            <a:ext cx="1731753" cy="191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4703"/>
            <a:ext cx="1706198" cy="191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6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80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Вторая форма работы </a:t>
            </a:r>
            <a:r>
              <a:rPr lang="ru-RU" dirty="0"/>
              <a:t>– это применение ИКТ для организации самостоятельной работы, проектной и исследовательской деятельности учащихся по географии.</a:t>
            </a:r>
          </a:p>
          <a:p>
            <a:r>
              <a:rPr lang="ru-RU" dirty="0"/>
              <a:t>Большое внимание в своей педагогической деятельности я уделяю </a:t>
            </a:r>
            <a:r>
              <a:rPr lang="ru-RU" u="sng" dirty="0"/>
              <a:t>учебно-исследовательской и реферативной</a:t>
            </a:r>
            <a:r>
              <a:rPr lang="ru-RU" dirty="0"/>
              <a:t> работе с учащимися:</a:t>
            </a:r>
          </a:p>
          <a:p>
            <a:r>
              <a:rPr lang="ru-RU" dirty="0"/>
              <a:t>а) в учебном процессе;</a:t>
            </a:r>
          </a:p>
          <a:p>
            <a:r>
              <a:rPr lang="ru-RU" dirty="0"/>
              <a:t>б) во внеурочное время учителя географии часто сталкиваются с работой со статистическим материалом, трудность работы с ним заключается в его быстром устаревании, сложности усвоения. Для решения этой проблемы удобно использовать технологию учебных проектов.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</a:t>
            </a:r>
            <a:r>
              <a:rPr lang="ru-RU" dirty="0" smtClean="0"/>
              <a:t>был проведен исследовательский проект: </a:t>
            </a:r>
            <a:r>
              <a:rPr lang="ru-RU" b="1" dirty="0" smtClean="0">
                <a:solidFill>
                  <a:srgbClr val="C00000"/>
                </a:solidFill>
              </a:rPr>
              <a:t>«Моё географическое открытие».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5720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/>
          <a:stretch/>
        </p:blipFill>
        <p:spPr>
          <a:xfrm>
            <a:off x="5004048" y="3068960"/>
            <a:ext cx="390500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Проекты позволяют моделировать отдельные элементы, способствуют развитию логического мышления, умению ориентироваться в проблемных ситуациях, отделять основное от второстепенного, систематизировать полученные знания. </a:t>
            </a:r>
            <a:r>
              <a:rPr lang="ru-RU" dirty="0" smtClean="0"/>
              <a:t>Мы с учениками приняли участие в таком проекте, </a:t>
            </a:r>
            <a:r>
              <a:rPr lang="ru-RU" dirty="0"/>
              <a:t>как </a:t>
            </a:r>
            <a:r>
              <a:rPr lang="ru-RU" dirty="0" smtClean="0">
                <a:solidFill>
                  <a:srgbClr val="C00000"/>
                </a:solidFill>
              </a:rPr>
              <a:t>«Гагаринский взлет».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75059"/>
            <a:ext cx="4932040" cy="387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" y="1627110"/>
            <a:ext cx="3995936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2367" y="5380672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</a:t>
            </a:r>
            <a:r>
              <a:rPr lang="ru-RU" dirty="0"/>
              <a:t>образом, внедрение в учебный процесс современных информационных компьютерных технологий, обеспечивает единство образовательных, развивающих и воспитательных функций обучения.</a:t>
            </a:r>
          </a:p>
          <a:p>
            <a:r>
              <a:rPr lang="ru-RU" dirty="0"/>
              <a:t>В моих планах – возможность  проводить </a:t>
            </a:r>
            <a:r>
              <a:rPr lang="ru-RU" dirty="0">
                <a:solidFill>
                  <a:srgbClr val="FF0000"/>
                </a:solidFill>
              </a:rPr>
              <a:t>видео конференции  </a:t>
            </a:r>
            <a:r>
              <a:rPr lang="ru-RU" dirty="0"/>
              <a:t>с использованием Интернет. </a:t>
            </a:r>
          </a:p>
        </p:txBody>
      </p:sp>
    </p:spTree>
    <p:extLst>
      <p:ext uri="{BB962C8B-B14F-4D97-AF65-F5344CB8AC3E}">
        <p14:creationId xmlns:p14="http://schemas.microsoft.com/office/powerpoint/2010/main" val="37536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294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Третья форма </a:t>
            </a:r>
            <a:r>
              <a:rPr lang="ru-RU" dirty="0"/>
              <a:t>– это применение информационных технологий для обеспечения познавательного досуга (использование развивающих игр, электронных энциклопедий, участие в дистанционных олимпиадах).</a:t>
            </a:r>
          </a:p>
          <a:p>
            <a:r>
              <a:rPr lang="ru-RU" dirty="0" smtClean="0"/>
              <a:t>Всем </a:t>
            </a:r>
            <a:r>
              <a:rPr lang="ru-RU" dirty="0"/>
              <a:t>известно, что различные формы </a:t>
            </a:r>
            <a:r>
              <a:rPr lang="ru-RU" dirty="0" smtClean="0"/>
              <a:t>вне учебной </a:t>
            </a:r>
            <a:r>
              <a:rPr lang="ru-RU" dirty="0"/>
              <a:t>деятельности имеют сравнимую, а иногда большую эффективность в образовательном процессе.</a:t>
            </a:r>
          </a:p>
          <a:p>
            <a:r>
              <a:rPr lang="ru-RU" dirty="0"/>
              <a:t>Опыт нашей школы свидетельствует, что существует достаточное количество областей внеурочной деятельности учащихся, которые поддаются информатизации. Так, например, возможно комплексное использование средств ИКТ:</a:t>
            </a:r>
          </a:p>
          <a:p>
            <a:r>
              <a:rPr lang="ru-RU" dirty="0"/>
              <a:t>•	в подготовке и проведении предметной недели естественных наук;</a:t>
            </a:r>
          </a:p>
          <a:p>
            <a:r>
              <a:rPr lang="ru-RU" dirty="0"/>
              <a:t>•	в организации работы  интеллектуальных игр, научно-практических конференций и др.;</a:t>
            </a:r>
          </a:p>
          <a:p>
            <a:r>
              <a:rPr lang="ru-RU" dirty="0"/>
              <a:t>•	в работе кружков, секций и объединений дополнительного образования;</a:t>
            </a:r>
          </a:p>
          <a:p>
            <a:r>
              <a:rPr lang="ru-RU" dirty="0"/>
              <a:t>•	в организации работы с одарёнными детьми (олимпиады, телекоммуникационные проекты).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52" y="4005612"/>
            <a:ext cx="3688656" cy="2778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224" y="5085184"/>
            <a:ext cx="2542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Участие в ДООГ 2011</a:t>
            </a:r>
          </a:p>
          <a:p>
            <a:r>
              <a:rPr lang="ru-RU" dirty="0" smtClean="0"/>
              <a:t>(дистанционной</a:t>
            </a:r>
          </a:p>
          <a:p>
            <a:r>
              <a:rPr lang="ru-RU" dirty="0"/>
              <a:t>о</a:t>
            </a:r>
            <a:r>
              <a:rPr lang="ru-RU" dirty="0" smtClean="0"/>
              <a:t>бучающей олимпиаде</a:t>
            </a:r>
          </a:p>
          <a:p>
            <a:r>
              <a:rPr lang="ru-RU" dirty="0"/>
              <a:t>п</a:t>
            </a:r>
            <a:r>
              <a:rPr lang="ru-RU" dirty="0" smtClean="0"/>
              <a:t>о географии).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41" y="4936468"/>
            <a:ext cx="2370559" cy="189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5682"/>
            <a:ext cx="1914525" cy="23907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614" y="260648"/>
            <a:ext cx="8810061" cy="4801314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Следует отметить, что использование ИКТ дает учителю широкие возможности планировать свой урок, составлять конспект занятия, использовать кинофрагменты, электронные презентации и осуществлять контроль усвоения знаний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Таким </a:t>
            </a:r>
            <a:r>
              <a:rPr lang="ru-RU" dirty="0"/>
              <a:t>образом, очевидно, что развитие творческой активности учащихся на уроках географии сегодня находятся в прямой зависимости от использования инновационных технологий в преподавании предмета.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Школьник </a:t>
            </a:r>
            <a:r>
              <a:rPr lang="ru-RU" dirty="0"/>
              <a:t>становится активным, заинтересованным, равноправным участником обучения. Он  отходит от стандартного мышления, стереотипа действий, что позволяет развить стремление к знаниям, повышается мотивация к обучению. При сочетании ИКТ </a:t>
            </a:r>
          </a:p>
          <a:p>
            <a:pPr algn="ctr"/>
            <a:r>
              <a:rPr lang="ru-RU" dirty="0"/>
              <a:t>с традиционными и нетрадиционными методами и приемами обучения у детей развивается образное, систематическое и логическое мышление. Использование такого подхода в преподавании географии является важным средством для формирования личности, гуманного отношения ко всему живому, творческого воспитания 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0161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24" y="188640"/>
            <a:ext cx="9111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Думаю, что яркой иллюстрацией того, что моя система </a:t>
            </a:r>
            <a:r>
              <a:rPr lang="ru-RU" sz="2000" b="1" u="sng" dirty="0">
                <a:solidFill>
                  <a:srgbClr val="FF0000"/>
                </a:solidFill>
              </a:rPr>
              <a:t>работает</a:t>
            </a:r>
            <a:r>
              <a:rPr lang="ru-RU" sz="2000" b="1" dirty="0">
                <a:solidFill>
                  <a:srgbClr val="FF0000"/>
                </a:solidFill>
              </a:rPr>
              <a:t>, являются полученные результаты: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13" y="1124744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dirty="0"/>
              <a:t>Качество знаний по географии составляет – </a:t>
            </a:r>
            <a:r>
              <a:rPr lang="ru-RU" dirty="0" smtClean="0"/>
              <a:t>71-83 </a:t>
            </a:r>
            <a:r>
              <a:rPr lang="ru-RU" dirty="0"/>
              <a:t>%  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dirty="0"/>
              <a:t>Дети активно включились в  проектную и исследовательскую деятельность.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dirty="0"/>
              <a:t>Учащиеся 7 класса стали </a:t>
            </a:r>
            <a:r>
              <a:rPr lang="ru-RU" b="1" dirty="0"/>
              <a:t>победителями</a:t>
            </a:r>
            <a:r>
              <a:rPr lang="ru-RU" dirty="0"/>
              <a:t> Всероссийской дистанционной олимпиады по географии (ДООГ-2011). Данный проект реализуется при поддержке методической лаборатории географии Московского Института Открытого Образования. В этом году олимпиада проводилась по теме: «Современный мир – глобальный мир</a:t>
            </a:r>
            <a:r>
              <a:rPr lang="ru-RU" dirty="0" smtClean="0"/>
              <a:t>!». 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/>
              <a:t>Учащиеся 7 класса стали </a:t>
            </a:r>
            <a:r>
              <a:rPr lang="ru-RU" b="1" dirty="0" smtClean="0"/>
              <a:t>победителями</a:t>
            </a:r>
            <a:r>
              <a:rPr lang="ru-RU" dirty="0" smtClean="0"/>
              <a:t> межрегионального интернет конкурса «Гагаринский взлет», посвящённому 50-летию полета А.Ю. Гагарина в космос. Данный конкурс реализуется при поддержке Министерства образования и науки Самарской области.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. Учащиеся 7 класса стали </a:t>
            </a:r>
            <a:r>
              <a:rPr lang="ru-RU" b="1" dirty="0" smtClean="0"/>
              <a:t>победителями</a:t>
            </a:r>
            <a:r>
              <a:rPr lang="ru-RU" dirty="0" smtClean="0"/>
              <a:t> муниципального конкурса «Моё географическое открытие». Конкурс был реализован про поддержке Управления образования администрации Александровского района и Методического объединения учителей географии.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НАИМЕНОВАНИЕ ОПЫТА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3600" b="1" dirty="0" smtClean="0"/>
              <a:t>использование икт на уроках географии как способ формирования информационной компетентности школьников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0934" cy="1757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1" y="1124744"/>
            <a:ext cx="1482653" cy="1905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22" y="2564904"/>
            <a:ext cx="1429898" cy="191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54" y="4221088"/>
            <a:ext cx="1527346" cy="1883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937"/>
            <a:ext cx="1360934" cy="182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75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40" y="116632"/>
            <a:ext cx="8928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образом, использование современных информационно-коммуникационных технологий на уроках и во внеурочной деятельности – это не дань моде, а </a:t>
            </a:r>
            <a:r>
              <a:rPr lang="ru-RU" u="sng" dirty="0"/>
              <a:t>необходимость, позволяющая учащимся и учителю более эффективно решать стоящие перед ними задача. </a:t>
            </a:r>
            <a:endParaRPr lang="ru-RU" u="sng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Компьютерные технологии помогают мне сделать работу на уроке и внеурочное время интересной, повышают мотивацию ученика, ускоряют подготовку к уроку и приносят удовлетворение своей работой.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0770"/>
            <a:ext cx="5965676" cy="373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9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9078"/>
            <a:ext cx="567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Результативность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314" y="1772816"/>
            <a:ext cx="3584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2010 год –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 место </a:t>
            </a:r>
            <a:r>
              <a:rPr lang="ru-RU" b="1" dirty="0" smtClean="0"/>
              <a:t>в конкурсе </a:t>
            </a:r>
          </a:p>
          <a:p>
            <a:r>
              <a:rPr lang="ru-RU" b="1" dirty="0" smtClean="0"/>
              <a:t>исследовательских работ </a:t>
            </a:r>
          </a:p>
          <a:p>
            <a:r>
              <a:rPr lang="ru-RU" b="1" dirty="0" smtClean="0"/>
              <a:t>«Моё географическое открытие»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6171" y="955987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Муниципальный уровень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32" y="3105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http://aleksandrov.avo.ru/index.php?option=com_content&amp;task=view&amp;id=347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58" y="377247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200" dirty="0"/>
              <a:t>http://www.wiki.vladimir.i-edu.ru/index.php?title=%D0%9A%D0%BE%D0%BD%D0%BA%D1%83%D1%80%D1%81_%C2%AB%D0%9C%D0%BE%D1%91_%D0%B3%D0%B5%D0%BE%D0%B3%D1%80%D0%B0%D1%84%D0%B8%D1%87%D0%B5%D1%81%D0%BA%D0%BE%D0%B5_%D0%BE%D1%82%D0%BA%D1%80%D1%8B%D1%82%D0%B8%D0%B5_%D0%B2_%D0%90%D0%BB%D0%B5%D0%BA%D1%81%D0%B0%D0%BD%D0%B4%D1%80%D0%BE%D0%B2%D1%81%D0%BA%D0%BE%D0%BC_%D1%80%D0%B0%D0%B9%D0%BE%D0%BD%D0%B5%C2%BB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90680" y="928128"/>
            <a:ext cx="4153320" cy="58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46872" y="0"/>
            <a:ext cx="5017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7225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Региональный уровень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4434"/>
            <a:ext cx="4644008" cy="6353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46" y="1340768"/>
            <a:ext cx="4334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2011 год –</a:t>
            </a:r>
            <a:r>
              <a:rPr lang="ru-RU" b="1" dirty="0" smtClean="0">
                <a:solidFill>
                  <a:srgbClr val="FF0000"/>
                </a:solidFill>
              </a:rPr>
              <a:t>Диплом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/>
              <a:t> степени за участие </a:t>
            </a:r>
          </a:p>
          <a:p>
            <a:r>
              <a:rPr lang="ru-RU" b="1" dirty="0"/>
              <a:t>в</a:t>
            </a:r>
            <a:r>
              <a:rPr lang="ru-RU" b="1" dirty="0" smtClean="0"/>
              <a:t> межрегиональном интернет конкурсе </a:t>
            </a:r>
          </a:p>
          <a:p>
            <a:r>
              <a:rPr lang="ru-RU" b="1" dirty="0" smtClean="0"/>
              <a:t>«Гагаринский взлёт»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7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http://wiki.edc.samara.ru/index.php/Gagarin_vzlet-7klass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946" y="422108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http://www.vimeo.com/17536095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http://www.slideshare.net/PanfilovaA/ss-6052706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5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6970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Всероссийский уровень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003" y="54730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wiki.vladimir.i-edu.ru/index.php?title=%D0%A1%D0%BE%D0%BE%D0%B1%D1%89%D0%B5%D1%81%D1%82%D0%B2%D0%BE_%D1%83%D1%87%D0%B8%D1%82%D0%B5%D0%BB%D0%B5%D0%B9_%D0%B3%D0%B5%D0%BE%D0%B3%D1%80%D0%B0%D1%84%D0%B8%D0%B8#.D0.9F.D0.BE.D0.B7.D0.B4.D1.80.D0.B0.D0.B2.D0.BB.D1.8F.D0.B5.D0.BC_.D0.BF.D0.BE.D0.B1.D0.B5.D0.B4.D0.B8.D1.82.D0.B5.D0.BB.D0.B5.D0.B9.21.21.21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-22380" y="447055"/>
            <a:ext cx="4665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2011 год – </a:t>
            </a:r>
            <a:r>
              <a:rPr lang="ru-RU" b="1" dirty="0" smtClean="0">
                <a:solidFill>
                  <a:srgbClr val="FF0000"/>
                </a:solidFill>
              </a:rPr>
              <a:t>Диплом </a:t>
            </a: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/>
              <a:t>степени за участие во </a:t>
            </a:r>
          </a:p>
          <a:p>
            <a:r>
              <a:rPr lang="ru-RU" b="1" dirty="0" smtClean="0"/>
              <a:t>Всероссийской дистанционной обучающей </a:t>
            </a:r>
          </a:p>
          <a:p>
            <a:r>
              <a:rPr lang="ru-RU" b="1" dirty="0" smtClean="0"/>
              <a:t>олимпиаде ДООГ-2011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158846"/>
            <a:ext cx="399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http://geo-edu.ru/course/view.php?id=2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6133"/>
          <a:stretch/>
        </p:blipFill>
        <p:spPr>
          <a:xfrm rot="10800000">
            <a:off x="4820672" y="478635"/>
            <a:ext cx="4323328" cy="6379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84" y="1494996"/>
            <a:ext cx="4917204" cy="36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46872" y="0"/>
            <a:ext cx="485025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4" y="260648"/>
            <a:ext cx="1929175" cy="1988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7" y="2249488"/>
            <a:ext cx="2109793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88120" y="4437112"/>
            <a:ext cx="1981771" cy="23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r="17457"/>
          <a:stretch/>
        </p:blipFill>
        <p:spPr>
          <a:xfrm rot="16200000">
            <a:off x="2056672" y="454237"/>
            <a:ext cx="5229200" cy="75783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6021288"/>
            <a:ext cx="2880320" cy="64807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313" y="260648"/>
            <a:ext cx="9116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своих уроках и при участие в интернет-конкурсах я использую материалы, </a:t>
            </a:r>
          </a:p>
          <a:p>
            <a:r>
              <a:rPr lang="ru-RU" dirty="0" smtClean="0"/>
              <a:t>созданные </a:t>
            </a:r>
            <a:r>
              <a:rPr lang="ru-RU" b="1" dirty="0" smtClean="0"/>
              <a:t>самостоятельно</a:t>
            </a:r>
            <a:r>
              <a:rPr lang="ru-RU" dirty="0" smtClean="0"/>
              <a:t>, </a:t>
            </a:r>
            <a:r>
              <a:rPr lang="ru-RU" smtClean="0"/>
              <a:t>так как </a:t>
            </a:r>
            <a:r>
              <a:rPr lang="ru-RU" dirty="0" smtClean="0"/>
              <a:t>успешно прошла курсы </a:t>
            </a:r>
            <a:r>
              <a:rPr lang="ru-RU" dirty="0" smtClean="0">
                <a:solidFill>
                  <a:srgbClr val="FF0000"/>
                </a:solidFill>
              </a:rPr>
              <a:t>повышения квалификации в </a:t>
            </a:r>
          </a:p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фере информационно-коммуникационных технологий (ИКТ) </a:t>
            </a:r>
            <a:r>
              <a:rPr lang="ru-RU" dirty="0" smtClean="0"/>
              <a:t>в РОСНОУ.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" y="188640"/>
            <a:ext cx="823912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"/>
          <a:stretch/>
        </p:blipFill>
        <p:spPr>
          <a:xfrm>
            <a:off x="6330708" y="4767942"/>
            <a:ext cx="2813292" cy="209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04217"/>
            <a:ext cx="4250209" cy="918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436" y="2276872"/>
            <a:ext cx="86324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 как по своей специальности  преподаю и английский язык, в августе </a:t>
            </a:r>
          </a:p>
          <a:p>
            <a:r>
              <a:rPr lang="ru-RU" dirty="0" smtClean="0"/>
              <a:t>этого года ( с 14 по 28 августа) успешно прошла курсы повышения квалификации по</a:t>
            </a:r>
          </a:p>
          <a:p>
            <a:r>
              <a:rPr lang="ru-RU" dirty="0" smtClean="0"/>
              <a:t>Методике преподавания английского языка в Лингвистической школе Кембриджа, </a:t>
            </a:r>
          </a:p>
          <a:p>
            <a:r>
              <a:rPr lang="ru-RU" dirty="0" smtClean="0"/>
              <a:t>Великобритания.</a:t>
            </a:r>
          </a:p>
          <a:p>
            <a:endParaRPr lang="ru-RU" dirty="0"/>
          </a:p>
          <a:p>
            <a:r>
              <a:rPr lang="ru-RU" dirty="0" smtClean="0"/>
              <a:t>По итогам получила сертификат об окончании курсов для учителей </a:t>
            </a:r>
          </a:p>
          <a:p>
            <a:pPr algn="ctr"/>
            <a:r>
              <a:rPr lang="ru-RU" dirty="0" smtClean="0"/>
              <a:t> международного образца.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877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76" y="44624"/>
            <a:ext cx="4850256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r="22872"/>
          <a:stretch/>
        </p:blipFill>
        <p:spPr>
          <a:xfrm>
            <a:off x="479985" y="1268760"/>
            <a:ext cx="3484308" cy="415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790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6100"/>
            <a:ext cx="4850256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5346"/>
          <a:stretch/>
        </p:blipFill>
        <p:spPr>
          <a:xfrm rot="5400000">
            <a:off x="4580337" y="1632737"/>
            <a:ext cx="4924196" cy="364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96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Условия возникновения проблемы 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становление опыта.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18" y="4926360"/>
            <a:ext cx="1931640" cy="19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393619"/>
            <a:ext cx="8712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В настоящее время не только педагогическое сообщество, но и общество в целом понимает, что владение компьютером (компьютерная грамотность) представляет собой важнейший элемент образования. </a:t>
            </a:r>
            <a:endParaRPr lang="ru-RU" dirty="0" smtClean="0"/>
          </a:p>
          <a:p>
            <a:r>
              <a:rPr lang="ru-RU" dirty="0" smtClean="0"/>
              <a:t>Значительные </a:t>
            </a:r>
            <a:r>
              <a:rPr lang="ru-RU" dirty="0"/>
              <a:t>средства тратятся на компьютеризацию школ. Поэтому необходимо научить каждого ребенка за короткий промежуток времени осваивать, преобразовывать и использовать в практической деятельности огромные массивы информации. Очень важно организовать процесс обучения так, чтобы ребенок активно, с интересом и увлечением работал на уроке, был заинтересован  в анализе собственных ошибок, видел плоды своего труда и мог их оценить.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Работая </a:t>
            </a:r>
            <a:r>
              <a:rPr lang="ru-RU" dirty="0"/>
              <a:t>над данной проблемой, я определила </a:t>
            </a:r>
            <a:r>
              <a:rPr lang="ru-RU" b="1" dirty="0">
                <a:solidFill>
                  <a:srgbClr val="FF0000"/>
                </a:solidFill>
              </a:rPr>
              <a:t>цель</a:t>
            </a:r>
            <a:r>
              <a:rPr lang="ru-RU" b="1" dirty="0"/>
              <a:t> своей педагогической деятельности</a:t>
            </a:r>
            <a:r>
              <a:rPr lang="ru-RU" dirty="0"/>
              <a:t>, а именно, </a:t>
            </a:r>
            <a:r>
              <a:rPr lang="ru-RU" i="1" u="sng" dirty="0"/>
              <a:t>обеспечение необходимого уровня усвоения школьниками систематизированных знаний по географии через </a:t>
            </a:r>
            <a:r>
              <a:rPr lang="ru-RU" i="1" u="sng" dirty="0" smtClean="0"/>
              <a:t>развитие </a:t>
            </a:r>
            <a:r>
              <a:rPr lang="ru-RU" i="1" u="sng" dirty="0"/>
              <a:t>ИКТ-компетентности. </a:t>
            </a:r>
          </a:p>
        </p:txBody>
      </p:sp>
    </p:spTree>
    <p:extLst>
      <p:ext uri="{BB962C8B-B14F-4D97-AF65-F5344CB8AC3E}">
        <p14:creationId xmlns:p14="http://schemas.microsoft.com/office/powerpoint/2010/main" val="20987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"/>
          <a:stretch/>
        </p:blipFill>
        <p:spPr>
          <a:xfrm>
            <a:off x="107504" y="153552"/>
            <a:ext cx="8928992" cy="644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86114" y="2967335"/>
            <a:ext cx="6971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2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2568386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Содействие </a:t>
            </a:r>
            <a:r>
              <a:rPr lang="ru-RU" b="1" dirty="0"/>
              <a:t>развитию ИКТ-компетентности.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Организация </a:t>
            </a:r>
            <a:r>
              <a:rPr lang="ru-RU" b="1" dirty="0"/>
              <a:t>деятельности учащихся, </a:t>
            </a:r>
            <a:r>
              <a:rPr lang="ru-RU" b="1" dirty="0" smtClean="0"/>
              <a:t>направленной </a:t>
            </a:r>
            <a:r>
              <a:rPr lang="ru-RU" b="1" dirty="0"/>
              <a:t>на самореализацию их личности.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Работа </a:t>
            </a:r>
            <a:r>
              <a:rPr lang="ru-RU" b="1" dirty="0"/>
              <a:t>с одарёнными детьми, развитие их творческих </a:t>
            </a:r>
            <a:r>
              <a:rPr lang="ru-RU" b="1" dirty="0" smtClean="0"/>
              <a:t>способностей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Формирование </a:t>
            </a:r>
            <a:r>
              <a:rPr lang="ru-RU" b="1" dirty="0"/>
              <a:t>у учащихся интереса к научной </a:t>
            </a:r>
            <a:r>
              <a:rPr lang="ru-RU" b="1" dirty="0" smtClean="0"/>
              <a:t>работе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Обеспечение  высокого уровня знаний по географии.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Развитие универсальных учебными действий.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770" y="12339"/>
            <a:ext cx="92474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Главными задачами для достижения этой цели считаю: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56792"/>
            <a:ext cx="2265040" cy="169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67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3683" y="28192"/>
            <a:ext cx="5248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опыта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08" y="835608"/>
            <a:ext cx="21314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Необходимость обучения подобным качествам (</a:t>
            </a:r>
            <a:r>
              <a:rPr lang="ru-RU" dirty="0" smtClean="0"/>
              <a:t>компетентностям) </a:t>
            </a:r>
            <a:r>
              <a:rPr lang="ru-RU" dirty="0"/>
              <a:t>по существу и является </a:t>
            </a:r>
            <a:endParaRPr lang="ru-RU" dirty="0" smtClean="0"/>
          </a:p>
          <a:p>
            <a:r>
              <a:rPr lang="ru-RU" dirty="0" smtClean="0"/>
              <a:t>ответом </a:t>
            </a:r>
            <a:r>
              <a:rPr lang="ru-RU" dirty="0"/>
              <a:t>образования на вызовы современного общества, которое характеризуется </a:t>
            </a:r>
            <a:r>
              <a:rPr lang="ru-RU" dirty="0" smtClean="0"/>
              <a:t>все</a:t>
            </a:r>
          </a:p>
          <a:p>
            <a:r>
              <a:rPr lang="ru-RU" dirty="0" smtClean="0"/>
              <a:t> </a:t>
            </a:r>
            <a:r>
              <a:rPr lang="ru-RU" dirty="0"/>
              <a:t>возрастающей сложностью и динамизмом. Отсюда и компетентностный подход в </a:t>
            </a:r>
            <a:endParaRPr lang="ru-RU" dirty="0" smtClean="0"/>
          </a:p>
          <a:p>
            <a:r>
              <a:rPr lang="ru-RU" dirty="0" smtClean="0"/>
              <a:t>обучении </a:t>
            </a:r>
            <a:r>
              <a:rPr lang="ru-RU" dirty="0"/>
              <a:t>сосредоточивается на том, чтобы не увеличивать объем информированности </a:t>
            </a:r>
            <a:endParaRPr lang="ru-RU" dirty="0" smtClean="0"/>
          </a:p>
          <a:p>
            <a:r>
              <a:rPr lang="ru-RU" dirty="0" smtClean="0"/>
              <a:t>человека </a:t>
            </a:r>
            <a:r>
              <a:rPr lang="ru-RU" dirty="0"/>
              <a:t>в различных предметных областях, а помочь людям самостоятельно решать </a:t>
            </a:r>
            <a:endParaRPr lang="ru-RU" dirty="0" smtClean="0"/>
          </a:p>
          <a:p>
            <a:r>
              <a:rPr lang="ru-RU" dirty="0" smtClean="0"/>
              <a:t>проблемы </a:t>
            </a:r>
            <a:r>
              <a:rPr lang="ru-RU" dirty="0"/>
              <a:t>в незнакомых ситуациях. Те же умения, которые помогают человеку </a:t>
            </a:r>
            <a:endParaRPr lang="ru-RU" dirty="0" smtClean="0"/>
          </a:p>
          <a:p>
            <a:r>
              <a:rPr lang="ru-RU" dirty="0" smtClean="0"/>
              <a:t>ориентироваться </a:t>
            </a:r>
            <a:r>
              <a:rPr lang="ru-RU" dirty="0"/>
              <a:t>в новых ситуациях своей профессиональной, личной и общественной </a:t>
            </a:r>
            <a:endParaRPr lang="ru-RU" dirty="0" smtClean="0"/>
          </a:p>
          <a:p>
            <a:r>
              <a:rPr lang="ru-RU" dirty="0" smtClean="0"/>
              <a:t>жизни</a:t>
            </a:r>
            <a:r>
              <a:rPr lang="ru-RU" dirty="0"/>
              <a:t>, достигая поставленных целей, стали называть компетенциями или </a:t>
            </a:r>
            <a:r>
              <a:rPr lang="ru-RU" dirty="0" smtClean="0"/>
              <a:t>ключевыми</a:t>
            </a:r>
          </a:p>
          <a:p>
            <a:r>
              <a:rPr lang="ru-RU" dirty="0" smtClean="0"/>
              <a:t> </a:t>
            </a:r>
            <a:r>
              <a:rPr lang="ru-RU" dirty="0"/>
              <a:t>компетенциями такими как: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dirty="0" smtClean="0"/>
              <a:t>способность </a:t>
            </a:r>
            <a:r>
              <a:rPr lang="ru-RU" dirty="0"/>
              <a:t>работать самостоятельно без постоянного руководства;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dirty="0"/>
              <a:t>способность брать на себя ответственность по собственной инициативе;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dirty="0"/>
              <a:t>способность проявлять инициативу, не спрашивая других, следует ли </a:t>
            </a:r>
            <a:r>
              <a:rPr lang="ru-RU" dirty="0" smtClean="0"/>
              <a:t>это делать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готовность </a:t>
            </a:r>
            <a:r>
              <a:rPr lang="ru-RU" dirty="0"/>
              <a:t>замечать проблемы и искать пути их </a:t>
            </a:r>
            <a:r>
              <a:rPr lang="ru-RU" dirty="0" smtClean="0"/>
              <a:t>решения;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умение анализировать новые ситуации и применять уже имеющиеся знания для такого </a:t>
            </a:r>
          </a:p>
          <a:p>
            <a:r>
              <a:rPr lang="ru-RU" dirty="0" smtClean="0"/>
              <a:t>анализа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способность уживаться с другими;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способность </a:t>
            </a:r>
            <a:r>
              <a:rPr lang="ru-RU" dirty="0"/>
              <a:t>осваивать какие-либо знания по собственной инициативе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т. е. учитывая свой опыт и обратную связь с окружающими).</a:t>
            </a:r>
          </a:p>
          <a:p>
            <a:r>
              <a:rPr lang="ru-RU" i="1" dirty="0"/>
              <a:t> </a:t>
            </a:r>
            <a:r>
              <a:rPr lang="ru-RU" b="1" i="1" dirty="0"/>
              <a:t>Поэтому  я поставила перед собой задачу решения   </a:t>
            </a:r>
            <a:r>
              <a:rPr lang="ru-RU" b="1" i="1" dirty="0" smtClean="0"/>
              <a:t>проблемы</a:t>
            </a:r>
          </a:p>
          <a:p>
            <a:r>
              <a:rPr lang="ru-RU" i="1" dirty="0" smtClean="0"/>
              <a:t> </a:t>
            </a:r>
            <a:r>
              <a:rPr lang="ru-RU" b="1" u="sng" dirty="0">
                <a:solidFill>
                  <a:srgbClr val="FF0000"/>
                </a:solidFill>
              </a:rPr>
              <a:t>«Формирование информационной компетентности школьников на уроках </a:t>
            </a:r>
            <a:r>
              <a:rPr lang="ru-RU" b="1" u="sng" dirty="0" smtClean="0">
                <a:solidFill>
                  <a:srgbClr val="FF0000"/>
                </a:solidFill>
              </a:rPr>
              <a:t>географии 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через использование  компьютерных технологий»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530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5445" y="473842"/>
            <a:ext cx="941796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Таким образом, актуальность </a:t>
            </a:r>
            <a:r>
              <a:rPr lang="ru-RU" sz="2800" b="1" dirty="0" smtClean="0"/>
              <a:t>опыта обусловлена</a:t>
            </a:r>
            <a:r>
              <a:rPr lang="ru-RU" sz="2800" dirty="0" smtClean="0"/>
              <a:t>:</a:t>
            </a:r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социальным заказом общества на развитие творческого потенциала учащихся;</a:t>
            </a:r>
          </a:p>
          <a:p>
            <a:endParaRPr lang="ru-RU" dirty="0" smtClean="0"/>
          </a:p>
          <a:p>
            <a:r>
              <a:rPr lang="ru-RU" dirty="0"/>
              <a:t>	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необходимостью </a:t>
            </a:r>
            <a:r>
              <a:rPr lang="ru-RU" dirty="0"/>
              <a:t>учета личностных качеств ученика, его потребностей и способностей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изучении  географии;</a:t>
            </a:r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необходимостью </a:t>
            </a:r>
            <a:r>
              <a:rPr lang="ru-RU" dirty="0"/>
              <a:t>разработки учебной технологии, обеспечивающей формирование </a:t>
            </a:r>
            <a:endParaRPr lang="ru-RU" dirty="0" smtClean="0"/>
          </a:p>
          <a:p>
            <a:r>
              <a:rPr lang="ru-RU" dirty="0" smtClean="0"/>
              <a:t>положительной </a:t>
            </a:r>
            <a:r>
              <a:rPr lang="ru-RU" dirty="0"/>
              <a:t>мотивации учебной деятельности на уроках географии.</a:t>
            </a:r>
          </a:p>
          <a:p>
            <a:r>
              <a:rPr lang="ru-RU" dirty="0"/>
              <a:t>      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Обобщая </a:t>
            </a:r>
            <a:r>
              <a:rPr lang="ru-RU" dirty="0"/>
              <a:t>вышесказанное, можно сделать </a:t>
            </a:r>
            <a:r>
              <a:rPr lang="ru-RU" b="1" dirty="0">
                <a:solidFill>
                  <a:srgbClr val="FF0000"/>
                </a:solidFill>
              </a:rPr>
              <a:t>вывод:</a:t>
            </a:r>
          </a:p>
          <a:p>
            <a:r>
              <a:rPr lang="ru-RU" b="1" i="1" dirty="0"/>
              <a:t>ключевые компетенции являются перспективным направлением в науке и практике </a:t>
            </a:r>
            <a:endParaRPr lang="ru-RU" b="1" i="1" dirty="0" smtClean="0"/>
          </a:p>
          <a:p>
            <a:r>
              <a:rPr lang="ru-RU" b="1" i="1" dirty="0" smtClean="0"/>
              <a:t>образования </a:t>
            </a:r>
            <a:r>
              <a:rPr lang="ru-RU" b="1" i="1" dirty="0"/>
              <a:t>в преподавании географии.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5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876" y="17306"/>
            <a:ext cx="6786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Теоретическая база опыта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1052736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Идеи модернизации образования на компетентностной основе активно обсуждаются и разрабатываются в научных кругах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348880"/>
            <a:ext cx="1428750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423" y="4149080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В.А. </a:t>
            </a:r>
            <a:r>
              <a:rPr lang="ru-RU" dirty="0" smtClean="0"/>
              <a:t>Болотовым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1141844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06207" y="414908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Е.В. Бондаревской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8" y="2348880"/>
            <a:ext cx="1228725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19502" y="4158140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А.Н. Дахиным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56" y="2348880"/>
            <a:ext cx="1296144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652120" y="4158140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И.А. Зимней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2340563"/>
            <a:ext cx="1635561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236296" y="4149080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О.Е. Лебедевым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1560" y="4797152"/>
            <a:ext cx="8282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Э.М. Днепровым, </a:t>
            </a:r>
            <a:r>
              <a:rPr lang="ru-RU" dirty="0" smtClean="0"/>
              <a:t>В.А</a:t>
            </a:r>
            <a:r>
              <a:rPr lang="ru-RU" dirty="0"/>
              <a:t>. Кальней, С.В. Кульневичем</a:t>
            </a:r>
            <a:r>
              <a:rPr lang="ru-RU" dirty="0" smtClean="0"/>
              <a:t>,, </a:t>
            </a:r>
            <a:r>
              <a:rPr lang="ru-RU" dirty="0"/>
              <a:t>Е.А. Ленской, А.А. Пинским, В.В. Сериковым, А.П. Тряпициной, И.Д. Фруминым, В.Д. Шадриковым, </a:t>
            </a:r>
            <a:endParaRPr lang="ru-RU" dirty="0" smtClean="0"/>
          </a:p>
          <a:p>
            <a:r>
              <a:rPr lang="ru-RU" dirty="0" smtClean="0"/>
              <a:t>С.Е</a:t>
            </a:r>
            <a:r>
              <a:rPr lang="ru-RU" dirty="0"/>
              <a:t>. Шишовым, А.В. Хуторским, Б.Д. Элькониным и др.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23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8192"/>
            <a:ext cx="55002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Педагогическая идея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4"/>
          <a:stretch/>
        </p:blipFill>
        <p:spPr>
          <a:xfrm>
            <a:off x="5491076" y="4725144"/>
            <a:ext cx="36602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5328" y="90872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Мною создана своя </a:t>
            </a:r>
            <a:r>
              <a:rPr lang="ru-RU" i="1" u="sng" dirty="0"/>
              <a:t>система в основу, которой заложен компетентностный подход в преподавании географии. </a:t>
            </a:r>
            <a:endParaRPr lang="ru-RU" i="1" u="sng" dirty="0" smtClean="0"/>
          </a:p>
          <a:p>
            <a:endParaRPr lang="ru-RU" dirty="0" smtClean="0"/>
          </a:p>
          <a:p>
            <a:r>
              <a:rPr lang="ru-RU" dirty="0" smtClean="0"/>
              <a:t>Именно </a:t>
            </a:r>
            <a:r>
              <a:rPr lang="ru-RU" dirty="0"/>
              <a:t>компетентностный подход позволяет адекватно ответить на современные  требования к образованию: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во-первых</a:t>
            </a:r>
            <a:r>
              <a:rPr lang="ru-RU" dirty="0"/>
              <a:t>, компетентность объединяет в себе интеллектуальную и навыковую составляющие образования. Эти составляющие выступают в традиционной школе зачастую в несвязанном виде, когда знания сообщаются в отрыве от их применения в практически релевантных ситуациях.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Во-вторых</a:t>
            </a:r>
            <a:r>
              <a:rPr lang="ru-RU" dirty="0"/>
              <a:t>, в понятии компетентности заложена новая идеология интерпретации содержания образования, формируемого «от результата».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В-третьих</a:t>
            </a:r>
            <a:r>
              <a:rPr lang="ru-RU" dirty="0"/>
              <a:t>, ключевая компетентность обладает интегративной природой, так как она вбирает в себя ряд однородных или близкородственных </a:t>
            </a:r>
            <a:endParaRPr lang="ru-RU" dirty="0" smtClean="0"/>
          </a:p>
          <a:p>
            <a:r>
              <a:rPr lang="ru-RU" dirty="0" smtClean="0"/>
              <a:t>умений </a:t>
            </a:r>
            <a:r>
              <a:rPr lang="ru-RU" dirty="0"/>
              <a:t>и знаний, соответствующих относительно широкой </a:t>
            </a:r>
            <a:endParaRPr lang="ru-RU" dirty="0" smtClean="0"/>
          </a:p>
          <a:p>
            <a:r>
              <a:rPr lang="ru-RU" dirty="0" smtClean="0"/>
              <a:t>сфере </a:t>
            </a:r>
            <a:r>
              <a:rPr lang="ru-RU" dirty="0"/>
              <a:t>культуры и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8493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65" y="0"/>
            <a:ext cx="4783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Новизна опыта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66" y="1340768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Данная система позволяет использовать наряду </a:t>
            </a:r>
            <a:r>
              <a:rPr lang="ru-RU" b="1" dirty="0"/>
              <a:t>с традиционными формами,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методами </a:t>
            </a:r>
            <a:r>
              <a:rPr lang="ru-RU" b="1" dirty="0"/>
              <a:t>и </a:t>
            </a:r>
            <a:r>
              <a:rPr lang="ru-RU" b="1" dirty="0" smtClean="0"/>
              <a:t>средствами обучения компьютерные технологии и  мультимедийные </a:t>
            </a:r>
          </a:p>
          <a:p>
            <a:endParaRPr lang="ru-RU" b="1" dirty="0"/>
          </a:p>
          <a:p>
            <a:r>
              <a:rPr lang="ru-RU" b="1" dirty="0" smtClean="0"/>
              <a:t>средства.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6659"/>
            <a:ext cx="3096344" cy="321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9357"/>
            <a:ext cx="1944216" cy="303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69" y="4005064"/>
            <a:ext cx="1950720" cy="195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4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885</TotalTime>
  <Words>2150</Words>
  <Application>Microsoft Office PowerPoint</Application>
  <PresentationFormat>Экран (4:3)</PresentationFormat>
  <Paragraphs>255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Soho</vt:lpstr>
      <vt:lpstr>Электронная презентация опыта работы</vt:lpstr>
      <vt:lpstr>«использование икт на уроках географии как способ формирования информационной компетентности школьников».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презентация опыта работы</dc:title>
  <dc:creator>Анастатолий</dc:creator>
  <cp:lastModifiedBy>Анастатолий</cp:lastModifiedBy>
  <cp:revision>54</cp:revision>
  <dcterms:created xsi:type="dcterms:W3CDTF">2011-07-15T12:40:23Z</dcterms:created>
  <dcterms:modified xsi:type="dcterms:W3CDTF">2011-08-31T08:21:08Z</dcterms:modified>
</cp:coreProperties>
</file>